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707" r:id="rId3"/>
    <p:sldId id="704" r:id="rId4"/>
    <p:sldId id="356" r:id="rId5"/>
    <p:sldId id="360" r:id="rId6"/>
    <p:sldId id="371" r:id="rId7"/>
    <p:sldId id="364" r:id="rId8"/>
    <p:sldId id="365" r:id="rId9"/>
    <p:sldId id="277" r:id="rId10"/>
    <p:sldId id="276" r:id="rId11"/>
    <p:sldId id="291" r:id="rId12"/>
    <p:sldId id="698" r:id="rId13"/>
    <p:sldId id="703" r:id="rId14"/>
    <p:sldId id="700" r:id="rId15"/>
    <p:sldId id="701" r:id="rId16"/>
    <p:sldId id="283" r:id="rId17"/>
    <p:sldId id="278" r:id="rId18"/>
    <p:sldId id="280" r:id="rId19"/>
    <p:sldId id="279" r:id="rId20"/>
    <p:sldId id="708" r:id="rId21"/>
    <p:sldId id="281" r:id="rId22"/>
    <p:sldId id="706" r:id="rId23"/>
    <p:sldId id="282" r:id="rId24"/>
    <p:sldId id="284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02922"/>
    <a:srgbClr val="D24C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4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78D73-D3FA-4173-8020-418D9D0F451D}" type="datetimeFigureOut">
              <a:rPr lang="en-GB" smtClean="0"/>
              <a:pPr/>
              <a:t>26/01/2025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3E5D9-25E3-4CD4-845B-10E0891225A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5085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78D73-D3FA-4173-8020-418D9D0F451D}" type="datetimeFigureOut">
              <a:rPr lang="en-GB" smtClean="0"/>
              <a:pPr/>
              <a:t>26/01/2025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3E5D9-25E3-4CD4-845B-10E0891225A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28784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78D73-D3FA-4173-8020-418D9D0F451D}" type="datetimeFigureOut">
              <a:rPr lang="en-GB" smtClean="0"/>
              <a:pPr/>
              <a:t>26/01/2025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3E5D9-25E3-4CD4-845B-10E0891225A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538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78D73-D3FA-4173-8020-418D9D0F451D}" type="datetimeFigureOut">
              <a:rPr lang="en-GB" smtClean="0"/>
              <a:pPr/>
              <a:t>26/01/2025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3E5D9-25E3-4CD4-845B-10E0891225A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1037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78D73-D3FA-4173-8020-418D9D0F451D}" type="datetimeFigureOut">
              <a:rPr lang="en-GB" smtClean="0"/>
              <a:pPr/>
              <a:t>26/01/2025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3E5D9-25E3-4CD4-845B-10E0891225A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3771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78D73-D3FA-4173-8020-418D9D0F451D}" type="datetimeFigureOut">
              <a:rPr lang="en-GB" smtClean="0"/>
              <a:pPr/>
              <a:t>26/01/2025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3E5D9-25E3-4CD4-845B-10E0891225A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11592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78D73-D3FA-4173-8020-418D9D0F451D}" type="datetimeFigureOut">
              <a:rPr lang="en-GB" smtClean="0"/>
              <a:pPr/>
              <a:t>26/01/2025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3E5D9-25E3-4CD4-845B-10E0891225A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86745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78D73-D3FA-4173-8020-418D9D0F451D}" type="datetimeFigureOut">
              <a:rPr lang="en-GB" smtClean="0"/>
              <a:pPr/>
              <a:t>26/01/2025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3E5D9-25E3-4CD4-845B-10E0891225A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2131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78D73-D3FA-4173-8020-418D9D0F451D}" type="datetimeFigureOut">
              <a:rPr lang="en-GB" smtClean="0"/>
              <a:pPr/>
              <a:t>26/01/2025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3E5D9-25E3-4CD4-845B-10E0891225A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47649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78D73-D3FA-4173-8020-418D9D0F451D}" type="datetimeFigureOut">
              <a:rPr lang="en-GB" smtClean="0"/>
              <a:pPr/>
              <a:t>26/01/2025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3E5D9-25E3-4CD4-845B-10E0891225A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50454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78D73-D3FA-4173-8020-418D9D0F451D}" type="datetimeFigureOut">
              <a:rPr lang="en-GB" smtClean="0"/>
              <a:pPr/>
              <a:t>26/01/2025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3E5D9-25E3-4CD4-845B-10E0891225A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97741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A78D73-D3FA-4173-8020-418D9D0F451D}" type="datetimeFigureOut">
              <a:rPr lang="en-GB" smtClean="0"/>
              <a:pPr/>
              <a:t>26/01/2025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E3E5D9-25E3-4CD4-845B-10E0891225A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5618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lhall@stokepark.coventry.sch.uk" TargetMode="External"/><Relationship Id="rId2" Type="http://schemas.openxmlformats.org/officeDocument/2006/relationships/hyperlink" Target="mailto:jgrimwood@stokepark.coventry.sch.uk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hyperlink" Target="mailto:sharris@stokepark.coventry.sch.uk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forms.office.com/e/77GhGzzWPt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B40B11"/>
                </a:solidFill>
              </a:rPr>
              <a:t>Options Choices at Key Stage 4</a:t>
            </a:r>
            <a:endParaRPr lang="en-GB" b="1" dirty="0">
              <a:solidFill>
                <a:srgbClr val="902922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838200" y="1690688"/>
            <a:ext cx="8999507" cy="0"/>
          </a:xfrm>
          <a:prstGeom prst="line">
            <a:avLst/>
          </a:prstGeom>
          <a:ln w="127000" cap="rnd">
            <a:solidFill>
              <a:srgbClr val="90292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5"/>
          <p:cNvSpPr txBox="1">
            <a:spLocks/>
          </p:cNvSpPr>
          <p:nvPr/>
        </p:nvSpPr>
        <p:spPr>
          <a:xfrm>
            <a:off x="6172200" y="4001294"/>
            <a:ext cx="5181600" cy="22145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12" name="Content Placeholder 4"/>
          <p:cNvSpPr txBox="1">
            <a:spLocks/>
          </p:cNvSpPr>
          <p:nvPr/>
        </p:nvSpPr>
        <p:spPr>
          <a:xfrm>
            <a:off x="990600" y="1978025"/>
            <a:ext cx="4862804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GB" sz="3200" b="1" dirty="0">
              <a:latin typeface="Century Gothic" panose="020B050202020202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8B8AA78-3991-4852-8C8A-B8AE83E2F307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1489" y="2198401"/>
            <a:ext cx="3075321" cy="3309537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F644E78-DBBC-4490-ABE9-B8316DF62824}"/>
              </a:ext>
            </a:extLst>
          </p:cNvPr>
          <p:cNvSpPr txBox="1"/>
          <p:nvPr/>
        </p:nvSpPr>
        <p:spPr>
          <a:xfrm>
            <a:off x="1779658" y="2600535"/>
            <a:ext cx="6094520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5400" b="1" dirty="0">
                <a:latin typeface="Century Gothic" panose="020B0502020202020204" pitchFamily="34" charset="0"/>
                <a:cs typeface="Calibri" panose="020F0502020204030204" pitchFamily="34" charset="0"/>
              </a:rPr>
              <a:t>Year 9 Options</a:t>
            </a:r>
          </a:p>
          <a:p>
            <a:pPr algn="ctr"/>
            <a:endParaRPr lang="en-US" sz="2800" b="1" dirty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2800" b="1" dirty="0">
                <a:latin typeface="Century Gothic" panose="020B0502020202020204" pitchFamily="34" charset="0"/>
                <a:cs typeface="Calibri" panose="020F0502020204030204" pitchFamily="34" charset="0"/>
              </a:rPr>
              <a:t>Tuesday 11</a:t>
            </a:r>
            <a:r>
              <a:rPr lang="en-GB" sz="2800" b="1" baseline="30000" dirty="0">
                <a:latin typeface="Century Gothic" panose="020B0502020202020204" pitchFamily="34" charset="0"/>
                <a:cs typeface="Calibri" panose="020F0502020204030204" pitchFamily="34" charset="0"/>
              </a:rPr>
              <a:t>th</a:t>
            </a:r>
            <a:r>
              <a:rPr lang="en-GB" sz="2800" b="1" dirty="0">
                <a:latin typeface="Century Gothic" panose="020B0502020202020204" pitchFamily="34" charset="0"/>
                <a:cs typeface="Calibri" panose="020F0502020204030204" pitchFamily="34" charset="0"/>
              </a:rPr>
              <a:t> February 2025</a:t>
            </a:r>
            <a:endParaRPr lang="en-GB" sz="2800" dirty="0"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DEA728E-8598-495C-9A4F-8FDC2E1E6DDF}"/>
              </a:ext>
            </a:extLst>
          </p:cNvPr>
          <p:cNvSpPr txBox="1"/>
          <p:nvPr/>
        </p:nvSpPr>
        <p:spPr>
          <a:xfrm>
            <a:off x="2428383" y="5621477"/>
            <a:ext cx="609452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dirty="0">
                <a:solidFill>
                  <a:srgbClr val="B40B11"/>
                </a:solidFill>
                <a:latin typeface="Century Gothic" panose="020B0502020202020204" pitchFamily="34" charset="0"/>
              </a:rPr>
              <a:t>Building Brighter Futures  </a:t>
            </a:r>
          </a:p>
        </p:txBody>
      </p:sp>
    </p:spTree>
    <p:extLst>
      <p:ext uri="{BB962C8B-B14F-4D97-AF65-F5344CB8AC3E}">
        <p14:creationId xmlns:p14="http://schemas.microsoft.com/office/powerpoint/2010/main" val="12478231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41756"/>
            <a:ext cx="10515600" cy="4351338"/>
          </a:xfrm>
        </p:spPr>
        <p:txBody>
          <a:bodyPr>
            <a:normAutofit/>
          </a:bodyPr>
          <a:lstStyle/>
          <a:p>
            <a:r>
              <a:rPr lang="en-GB" sz="2400" b="1" dirty="0">
                <a:latin typeface="Century Gothic" panose="020B0502020202020204" pitchFamily="34" charset="0"/>
              </a:rPr>
              <a:t>Mr Grimwood (Assistant Headteacher – Year 9 Options)</a:t>
            </a:r>
          </a:p>
          <a:p>
            <a:pPr marL="0" indent="0">
              <a:buNone/>
            </a:pPr>
            <a:r>
              <a:rPr lang="en-GB" sz="2400" b="1" dirty="0">
                <a:latin typeface="Century Gothic" panose="020B0502020202020204" pitchFamily="34" charset="0"/>
                <a:hlinkClick r:id="rId2"/>
              </a:rPr>
              <a:t>jgrimwood@stokepark.coventry.sch.uk</a:t>
            </a:r>
            <a:endParaRPr lang="en-GB" sz="2400" b="1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GB" sz="2400" b="1" dirty="0">
              <a:latin typeface="Century Gothic" panose="020B0502020202020204" pitchFamily="34" charset="0"/>
            </a:endParaRPr>
          </a:p>
          <a:p>
            <a:r>
              <a:rPr lang="en-GB" sz="2400" b="1" dirty="0">
                <a:latin typeface="Century Gothic" panose="020B0502020202020204" pitchFamily="34" charset="0"/>
              </a:rPr>
              <a:t>Mrs Hall (Assistant Headteacher – Director of KS3/4 Transition)</a:t>
            </a:r>
            <a:endParaRPr lang="en-GB" sz="24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2400" b="1" dirty="0">
                <a:latin typeface="Century Gothic" panose="020B0502020202020204" pitchFamily="34" charset="0"/>
                <a:hlinkClick r:id="rId3"/>
              </a:rPr>
              <a:t>lhall@stokepark.coventry.sch.uk</a:t>
            </a:r>
            <a:endParaRPr lang="en-GB" sz="2400" b="1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GB" sz="2400" b="1" dirty="0">
              <a:latin typeface="Century Gothic" panose="020B0502020202020204" pitchFamily="34" charset="0"/>
            </a:endParaRPr>
          </a:p>
          <a:p>
            <a:r>
              <a:rPr lang="en-GB" sz="2400" b="1" dirty="0">
                <a:latin typeface="Century Gothic" panose="020B0502020202020204" pitchFamily="34" charset="0"/>
              </a:rPr>
              <a:t>Mr Hall (Head of Year – Year 9)</a:t>
            </a:r>
          </a:p>
          <a:p>
            <a:pPr marL="0" indent="0">
              <a:buNone/>
            </a:pPr>
            <a:r>
              <a:rPr lang="en-GB" sz="2400" b="1" dirty="0">
                <a:latin typeface="Century Gothic" panose="020B0502020202020204" pitchFamily="34" charset="0"/>
                <a:hlinkClick r:id="rId4"/>
              </a:rPr>
              <a:t>thall@stokepark.coventry.sch.uk</a:t>
            </a:r>
            <a:endParaRPr lang="en-GB" sz="2400" b="1" dirty="0">
              <a:latin typeface="Century Gothic" panose="020B0502020202020204" pitchFamily="34" charset="0"/>
            </a:endParaRPr>
          </a:p>
          <a:p>
            <a:endParaRPr lang="en-GB" b="1" dirty="0"/>
          </a:p>
          <a:p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838200" y="1690688"/>
            <a:ext cx="8999507" cy="0"/>
          </a:xfrm>
          <a:prstGeom prst="line">
            <a:avLst/>
          </a:prstGeom>
          <a:ln w="127000" cap="rnd">
            <a:solidFill>
              <a:srgbClr val="90292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838200" y="762929"/>
            <a:ext cx="227767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solidFill>
                  <a:srgbClr val="B40B11"/>
                </a:solidFill>
                <a:latin typeface="+mj-lt"/>
              </a:rPr>
              <a:t>Welcome</a:t>
            </a:r>
            <a:endParaRPr lang="en-GB" sz="4400" dirty="0">
              <a:latin typeface="+mj-lt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86448" y="221616"/>
            <a:ext cx="1310754" cy="1310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3660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4EE8910-A4A3-4BDC-832E-92E9B03AE0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Building Brighter Futures</a:t>
            </a:r>
            <a:endParaRPr lang="en-US" dirty="0"/>
          </a:p>
        </p:txBody>
      </p:sp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FF4B3099-C313-A17E-9515-4ADD5C040D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743" y="0"/>
            <a:ext cx="9022514" cy="6375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1571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005DB4-4079-ECE1-02BC-DB2C1B0463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34360" y="820545"/>
            <a:ext cx="10515600" cy="1325563"/>
          </a:xfrm>
        </p:spPr>
        <p:txBody>
          <a:bodyPr>
            <a:normAutofit/>
          </a:bodyPr>
          <a:lstStyle/>
          <a:p>
            <a:r>
              <a:rPr lang="en-GB" sz="7200" b="1" dirty="0"/>
              <a:t>GCSE Exams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51DF70-BC7C-29A1-0A4B-E9238984D1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783839"/>
            <a:ext cx="10515600" cy="3393123"/>
          </a:xfrm>
        </p:spPr>
        <p:txBody>
          <a:bodyPr>
            <a:normAutofit/>
          </a:bodyPr>
          <a:lstStyle/>
          <a:p>
            <a:r>
              <a:rPr lang="en-GB" sz="3200" dirty="0"/>
              <a:t>All students – English Language, English Literature, Maths, Biology, Chemistry, Physics, History </a:t>
            </a:r>
            <a:r>
              <a:rPr lang="en-GB" sz="3200" b="1" dirty="0"/>
              <a:t>or</a:t>
            </a:r>
            <a:r>
              <a:rPr lang="en-GB" sz="3200" dirty="0"/>
              <a:t> Geography</a:t>
            </a:r>
          </a:p>
          <a:p>
            <a:r>
              <a:rPr lang="en-GB" sz="3200" dirty="0"/>
              <a:t>Options – Art, Design, Food, Textiles, BTEC Sport, French, RE, Media, Sociology, Drama, Music</a:t>
            </a:r>
          </a:p>
        </p:txBody>
      </p:sp>
      <p:pic>
        <p:nvPicPr>
          <p:cNvPr id="4" name="Google Shape;98;p2">
            <a:extLst>
              <a:ext uri="{FF2B5EF4-FFF2-40B4-BE49-F238E27FC236}">
                <a16:creationId xmlns:a16="http://schemas.microsoft.com/office/drawing/2014/main" id="{B4D25E86-3C93-56B0-0368-2684B0E9E219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76905" y="680656"/>
            <a:ext cx="2069822" cy="16053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619844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6E3F46-C3E0-AC83-CA7F-2AC43C50A0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your support matters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AD58BB5-931F-1A7C-B08A-33A20BF2B8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7939" y="2828802"/>
            <a:ext cx="9076121" cy="2965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77279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2B7A5E-0850-CB59-5DDF-A9FAD82296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71195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u="sng" dirty="0"/>
              <a:t>Attendance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3D45879-3222-0F29-6276-E5A7C9C6E3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2" y="1113064"/>
            <a:ext cx="9601196" cy="5744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0689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2B7A5E-0850-CB59-5DDF-A9FAD82296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Attendance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5C50BB-8604-DB73-AB1A-1821D088F0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1321" y="2008292"/>
            <a:ext cx="3864428" cy="3318936"/>
          </a:xfrm>
        </p:spPr>
        <p:txBody>
          <a:bodyPr>
            <a:normAutofit/>
          </a:bodyPr>
          <a:lstStyle/>
          <a:p>
            <a:r>
              <a:rPr lang="en-GB" sz="2800" b="0" i="1" dirty="0">
                <a:solidFill>
                  <a:srgbClr val="0B0C0C"/>
                </a:solidFill>
                <a:effectLst/>
                <a:latin typeface="GDS Transport"/>
              </a:rPr>
              <a:t>“Among pupils with no missed sessions over KS4, 83.7% achieved grades 9 to 4 in English and maths compared to 35.6% of pupils who were persistently absent.”</a:t>
            </a:r>
          </a:p>
          <a:p>
            <a:endParaRPr lang="en-GB" sz="2800" dirty="0"/>
          </a:p>
        </p:txBody>
      </p:sp>
      <p:pic>
        <p:nvPicPr>
          <p:cNvPr id="1026" name="Picture 2" descr="Attendance – Pleckgate High School">
            <a:extLst>
              <a:ext uri="{FF2B5EF4-FFF2-40B4-BE49-F238E27FC236}">
                <a16:creationId xmlns:a16="http://schemas.microsoft.com/office/drawing/2014/main" id="{CC9445CB-D525-190F-5DD0-496BC138C6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240" y="1321243"/>
            <a:ext cx="7203439" cy="4846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82362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BCAD05-CF57-54EB-4F36-2599023335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Importance of GCSEs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A0AF64-AA99-DD91-EB41-406E80A018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l">
              <a:buNone/>
            </a:pPr>
            <a:r>
              <a:rPr lang="en-GB" b="1" i="0" dirty="0">
                <a:solidFill>
                  <a:srgbClr val="333333"/>
                </a:solidFill>
                <a:effectLst/>
                <a:latin typeface="Montserrat" panose="020F0502020204030204" pitchFamily="2" charset="0"/>
              </a:rPr>
              <a:t>The National Literacy Trust complied a report and research on the UK economy found: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33333"/>
                </a:solidFill>
                <a:effectLst/>
                <a:latin typeface="Montserrat" panose="020F0502020204030204" pitchFamily="2" charset="0"/>
              </a:rPr>
              <a:t>People with poor numeracy skills are more than twice as likely to face unemployment.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33333"/>
                </a:solidFill>
                <a:effectLst/>
                <a:latin typeface="Montserrat" panose="020F0502020204030204" pitchFamily="2" charset="0"/>
              </a:rPr>
              <a:t>Having formally recognised Maths and English qualifications can make the difference when applying for a job or promotion you may want. People with good Maths and English skills earn approximately £2,000 more than those who don’t.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33333"/>
                </a:solidFill>
                <a:effectLst/>
                <a:latin typeface="Montserrat" panose="020F0502020204030204" pitchFamily="2" charset="0"/>
              </a:rPr>
              <a:t>95% of all employment in the UK requires employees to be able to read.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33333"/>
                </a:solidFill>
                <a:effectLst/>
                <a:latin typeface="Montserrat" panose="020F0502020204030204" pitchFamily="2" charset="0"/>
              </a:rPr>
              <a:t>Just under two-thirds of men and three-quarters of women with very low literacy skills have never received a promotion.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17426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C00000"/>
                </a:solidFill>
                <a:latin typeface="+mn-lt"/>
              </a:rPr>
              <a:t>KS4 – Broad and Appropriate Courses </a:t>
            </a:r>
            <a:br>
              <a:rPr lang="en-GB" b="1" dirty="0">
                <a:solidFill>
                  <a:srgbClr val="C00000"/>
                </a:solidFill>
                <a:latin typeface="+mn-lt"/>
              </a:rPr>
            </a:br>
            <a:r>
              <a:rPr lang="en-GB" dirty="0">
                <a:solidFill>
                  <a:srgbClr val="C00000"/>
                </a:solidFill>
                <a:latin typeface="+mn-lt"/>
              </a:rPr>
              <a:t>Which Allow Students to be Successful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838200" y="1690688"/>
            <a:ext cx="8999507" cy="0"/>
          </a:xfrm>
          <a:prstGeom prst="line">
            <a:avLst/>
          </a:prstGeom>
          <a:ln w="127000" cap="rnd">
            <a:solidFill>
              <a:srgbClr val="90292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5"/>
          <p:cNvSpPr txBox="1">
            <a:spLocks/>
          </p:cNvSpPr>
          <p:nvPr/>
        </p:nvSpPr>
        <p:spPr>
          <a:xfrm>
            <a:off x="6172200" y="4001294"/>
            <a:ext cx="5181600" cy="22145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12" name="Content Placeholder 4"/>
          <p:cNvSpPr txBox="1">
            <a:spLocks/>
          </p:cNvSpPr>
          <p:nvPr/>
        </p:nvSpPr>
        <p:spPr>
          <a:xfrm>
            <a:off x="990600" y="1978025"/>
            <a:ext cx="4862804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GB" sz="3200" b="1" dirty="0">
              <a:latin typeface="Century Gothic" panose="020B050202020202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8B8AA78-3991-4852-8C8A-B8AE83E2F307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4790" y="165792"/>
            <a:ext cx="1312474" cy="1309511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709A9C1-1DF0-47F8-A45F-3FA0B5787894}"/>
              </a:ext>
            </a:extLst>
          </p:cNvPr>
          <p:cNvSpPr txBox="1"/>
          <p:nvPr/>
        </p:nvSpPr>
        <p:spPr>
          <a:xfrm>
            <a:off x="838199" y="2166367"/>
            <a:ext cx="10587361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dirty="0">
                <a:latin typeface="Century Gothic" panose="020B0502020202020204" pitchFamily="34" charset="0"/>
              </a:rPr>
              <a:t>All students should experience a challenging, aspirational curriculum whether it be vocational or academic.</a:t>
            </a:r>
          </a:p>
          <a:p>
            <a:endParaRPr lang="en-GB" sz="2000" dirty="0">
              <a:latin typeface="Century Gothic" panose="020B0502020202020204" pitchFamily="34" charset="0"/>
            </a:endParaRPr>
          </a:p>
          <a:p>
            <a:endParaRPr lang="en-GB" sz="2000" dirty="0">
              <a:latin typeface="Century Gothic" panose="020B0502020202020204" pitchFamily="34" charset="0"/>
            </a:endParaRPr>
          </a:p>
          <a:p>
            <a:r>
              <a:rPr lang="en-GB" sz="2000" dirty="0">
                <a:latin typeface="Century Gothic" panose="020B0502020202020204" pitchFamily="34" charset="0"/>
              </a:rPr>
              <a:t>Subjects implement a rigorous curriculum which incorporates, knowledge (both of the subject and the exam specification), accurate assessment and is designed to allow all learners to make progress.</a:t>
            </a:r>
          </a:p>
          <a:p>
            <a:endParaRPr lang="en-GB" sz="2000" dirty="0">
              <a:latin typeface="Century Gothic" panose="020B0502020202020204" pitchFamily="34" charset="0"/>
            </a:endParaRPr>
          </a:p>
          <a:p>
            <a:endParaRPr lang="en-GB" sz="2000" dirty="0">
              <a:latin typeface="Century Gothic" panose="020B0502020202020204" pitchFamily="34" charset="0"/>
            </a:endParaRPr>
          </a:p>
          <a:p>
            <a:r>
              <a:rPr lang="en-GB" sz="2000" dirty="0">
                <a:latin typeface="Century Gothic" panose="020B0502020202020204" pitchFamily="34" charset="0"/>
              </a:rPr>
              <a:t>The curriculum at KS4 prepares students not only for their GCSEs but also to be </a:t>
            </a:r>
          </a:p>
          <a:p>
            <a:r>
              <a:rPr lang="en-GB" sz="2000" dirty="0">
                <a:latin typeface="Century Gothic" panose="020B0502020202020204" pitchFamily="34" charset="0"/>
              </a:rPr>
              <a:t>Post-16 ready whether they follow academic or vocational courses.</a:t>
            </a:r>
          </a:p>
        </p:txBody>
      </p:sp>
    </p:spTree>
    <p:extLst>
      <p:ext uri="{BB962C8B-B14F-4D97-AF65-F5344CB8AC3E}">
        <p14:creationId xmlns:p14="http://schemas.microsoft.com/office/powerpoint/2010/main" val="42277181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B40B11"/>
                </a:solidFill>
              </a:rPr>
              <a:t>Our Core Principles and Values</a:t>
            </a:r>
            <a:endParaRPr lang="en-GB" b="1" dirty="0">
              <a:solidFill>
                <a:srgbClr val="902922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838200" y="1690688"/>
            <a:ext cx="8999507" cy="0"/>
          </a:xfrm>
          <a:prstGeom prst="line">
            <a:avLst/>
          </a:prstGeom>
          <a:ln w="127000" cap="rnd">
            <a:solidFill>
              <a:srgbClr val="90292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5"/>
          <p:cNvSpPr txBox="1">
            <a:spLocks/>
          </p:cNvSpPr>
          <p:nvPr/>
        </p:nvSpPr>
        <p:spPr>
          <a:xfrm>
            <a:off x="6172200" y="4001294"/>
            <a:ext cx="5181600" cy="22145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12" name="Content Placeholder 4"/>
          <p:cNvSpPr txBox="1">
            <a:spLocks/>
          </p:cNvSpPr>
          <p:nvPr/>
        </p:nvSpPr>
        <p:spPr>
          <a:xfrm>
            <a:off x="990600" y="1978025"/>
            <a:ext cx="4862804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GB" sz="3200" b="1" dirty="0">
              <a:latin typeface="Century Gothic" panose="020B050202020202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8B8AA78-3991-4852-8C8A-B8AE83E2F307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4790" y="165792"/>
            <a:ext cx="1312474" cy="1309511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A15141E-218F-424C-88EC-7AAAE9279C0E}"/>
              </a:ext>
            </a:extLst>
          </p:cNvPr>
          <p:cNvSpPr txBox="1"/>
          <p:nvPr/>
        </p:nvSpPr>
        <p:spPr>
          <a:xfrm>
            <a:off x="838200" y="2213697"/>
            <a:ext cx="10515600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latin typeface="Century Gothic" panose="020B0502020202020204" pitchFamily="34" charset="0"/>
              </a:rPr>
              <a:t>Students First</a:t>
            </a:r>
            <a:r>
              <a:rPr lang="en-GB" dirty="0">
                <a:latin typeface="Century Gothic" panose="020B0502020202020204" pitchFamily="34" charset="0"/>
              </a:rPr>
              <a:t> – young people, staff, leaders, governors and trustees totally focused upon the educational benefit of our pupils and students within a safe and supportive environment.</a:t>
            </a:r>
          </a:p>
          <a:p>
            <a:endParaRPr lang="en-GB" dirty="0">
              <a:latin typeface="Century Gothic" panose="020B0502020202020204" pitchFamily="34" charset="0"/>
            </a:endParaRPr>
          </a:p>
          <a:p>
            <a:endParaRPr lang="en-GB" sz="1000" dirty="0">
              <a:latin typeface="Century Gothic" panose="020B0502020202020204" pitchFamily="34" charset="0"/>
            </a:endParaRPr>
          </a:p>
          <a:p>
            <a:r>
              <a:rPr lang="en-GB" b="1" dirty="0">
                <a:latin typeface="Century Gothic" panose="020B0502020202020204" pitchFamily="34" charset="0"/>
              </a:rPr>
              <a:t>It’s about learning</a:t>
            </a:r>
            <a:r>
              <a:rPr lang="en-GB" dirty="0">
                <a:latin typeface="Century Gothic" panose="020B0502020202020204" pitchFamily="34" charset="0"/>
              </a:rPr>
              <a:t> – young people, staff, leaders, governors and trustees totally focused upon developing and improving the learning of pupils and students underpinned by harmonious and trusting relationships.</a:t>
            </a:r>
          </a:p>
          <a:p>
            <a:endParaRPr lang="en-GB" sz="1000" dirty="0">
              <a:latin typeface="Century Gothic" panose="020B0502020202020204" pitchFamily="34" charset="0"/>
            </a:endParaRPr>
          </a:p>
          <a:p>
            <a:endParaRPr lang="en-GB" sz="1000" dirty="0">
              <a:latin typeface="Century Gothic" panose="020B0502020202020204" pitchFamily="34" charset="0"/>
            </a:endParaRPr>
          </a:p>
          <a:p>
            <a:r>
              <a:rPr lang="en-GB" b="1" dirty="0">
                <a:latin typeface="Century Gothic" panose="020B0502020202020204" pitchFamily="34" charset="0"/>
              </a:rPr>
              <a:t>No Barriers</a:t>
            </a:r>
            <a:r>
              <a:rPr lang="en-GB" dirty="0">
                <a:latin typeface="Century Gothic" panose="020B0502020202020204" pitchFamily="34" charset="0"/>
              </a:rPr>
              <a:t> – no excuses, only support to ensure young people, staff, leaders, governors and trustees maximise the academic achievement of pupils and students whilst enabling them to develop and flourish as well rounded individuals.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933F89-CF01-4AC3-91EF-E7949D3F73AD}"/>
              </a:ext>
            </a:extLst>
          </p:cNvPr>
          <p:cNvSpPr txBox="1"/>
          <p:nvPr/>
        </p:nvSpPr>
        <p:spPr>
          <a:xfrm>
            <a:off x="3124940" y="5745103"/>
            <a:ext cx="609452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dirty="0">
                <a:solidFill>
                  <a:srgbClr val="B40B11"/>
                </a:solidFill>
                <a:latin typeface="Century Gothic" panose="020B0502020202020204" pitchFamily="34" charset="0"/>
              </a:rPr>
              <a:t>Building Brighter Futures  </a:t>
            </a:r>
          </a:p>
        </p:txBody>
      </p:sp>
    </p:spTree>
    <p:extLst>
      <p:ext uri="{BB962C8B-B14F-4D97-AF65-F5344CB8AC3E}">
        <p14:creationId xmlns:p14="http://schemas.microsoft.com/office/powerpoint/2010/main" val="3242456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4EE8910-A4A3-4BDC-832E-92E9B03AE0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Building Brighter Futures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9DB59C-9AB5-4C80-8F93-DC3F7B651739}"/>
              </a:ext>
            </a:extLst>
          </p:cNvPr>
          <p:cNvSpPr/>
          <p:nvPr/>
        </p:nvSpPr>
        <p:spPr>
          <a:xfrm>
            <a:off x="745462" y="387985"/>
            <a:ext cx="1123309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0" b="1" u="sng" dirty="0">
                <a:solidFill>
                  <a:srgbClr val="000000"/>
                </a:solidFill>
                <a:latin typeface="Century Gothic" panose="020B0502020202020204" pitchFamily="34" charset="0"/>
              </a:rPr>
              <a:t>Big decisions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DE7594F-3244-4A0A-8BEF-2C23D9E4EB50}"/>
              </a:ext>
            </a:extLst>
          </p:cNvPr>
          <p:cNvSpPr/>
          <p:nvPr/>
        </p:nvSpPr>
        <p:spPr>
          <a:xfrm>
            <a:off x="1113907" y="2258788"/>
            <a:ext cx="1024373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solidFill>
                  <a:srgbClr val="000000"/>
                </a:solidFill>
                <a:latin typeface="Century Gothic" panose="020B0502020202020204" pitchFamily="34" charset="0"/>
              </a:rPr>
              <a:t>Before we get you thinking about </a:t>
            </a:r>
            <a:r>
              <a:rPr lang="en-GB" sz="44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WHAT</a:t>
            </a:r>
            <a:r>
              <a:rPr lang="en-GB" sz="4400" dirty="0">
                <a:solidFill>
                  <a:srgbClr val="000000"/>
                </a:solidFill>
                <a:latin typeface="Century Gothic" panose="020B0502020202020204" pitchFamily="34" charset="0"/>
              </a:rPr>
              <a:t> decisions you are going to make, we want you to know </a:t>
            </a:r>
            <a:r>
              <a:rPr lang="en-GB" sz="44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HOW</a:t>
            </a:r>
            <a:r>
              <a:rPr lang="en-GB" sz="4400" dirty="0">
                <a:solidFill>
                  <a:srgbClr val="000000"/>
                </a:solidFill>
                <a:latin typeface="Century Gothic" panose="020B0502020202020204" pitchFamily="34" charset="0"/>
              </a:rPr>
              <a:t> to make the best decisions for yourself.</a:t>
            </a:r>
          </a:p>
          <a:p>
            <a:endParaRPr lang="en-GB" sz="2400" dirty="0">
              <a:solidFill>
                <a:srgbClr val="000000"/>
              </a:solidFill>
              <a:latin typeface="Century Gothic" panose="020B0502020202020204" pitchFamily="34" charset="0"/>
            </a:endParaRPr>
          </a:p>
          <a:p>
            <a:endParaRPr lang="en-GB" sz="2400" dirty="0">
              <a:solidFill>
                <a:srgbClr val="000000"/>
              </a:solidFill>
              <a:latin typeface="NSPCC-Regular"/>
            </a:endParaRPr>
          </a:p>
        </p:txBody>
      </p:sp>
    </p:spTree>
    <p:extLst>
      <p:ext uri="{BB962C8B-B14F-4D97-AF65-F5344CB8AC3E}">
        <p14:creationId xmlns:p14="http://schemas.microsoft.com/office/powerpoint/2010/main" val="38797529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4EE8910-A4A3-4BDC-832E-92E9B03AE0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Building Brighter Futures</a:t>
            </a:r>
            <a:endParaRPr lang="en-US" dirty="0"/>
          </a:p>
        </p:txBody>
      </p:sp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FF4B3099-C313-A17E-9515-4ADD5C040D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743" y="0"/>
            <a:ext cx="9022514" cy="6375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0178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4EE8910-A4A3-4BDC-832E-92E9B03AE0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Building Brighter Futures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2878"/>
          <a:stretch/>
        </p:blipFill>
        <p:spPr>
          <a:xfrm>
            <a:off x="7510481" y="213006"/>
            <a:ext cx="4428456" cy="255513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0481" y="3303496"/>
            <a:ext cx="4428456" cy="275648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26" name="Picture 2" descr="Unifro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786" y="234261"/>
            <a:ext cx="5715000" cy="1790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11E6CE5-D40D-41E0-910F-5C8234422B71}"/>
              </a:ext>
            </a:extLst>
          </p:cNvPr>
          <p:cNvSpPr txBox="1"/>
          <p:nvPr/>
        </p:nvSpPr>
        <p:spPr>
          <a:xfrm>
            <a:off x="350688" y="2549020"/>
            <a:ext cx="6767945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An online careers programme to support students with their future decisions and aspirations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Every student has been given a log in and has full access to this for you to sit down and explore their future options available to them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Supports in a range of different aspects all the way through to Post-16</a:t>
            </a:r>
          </a:p>
        </p:txBody>
      </p:sp>
    </p:spTree>
    <p:extLst>
      <p:ext uri="{BB962C8B-B14F-4D97-AF65-F5344CB8AC3E}">
        <p14:creationId xmlns:p14="http://schemas.microsoft.com/office/powerpoint/2010/main" val="8535732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4EE8910-A4A3-4BDC-832E-92E9B03AE0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Building Brighter Futures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3122532" y="1171077"/>
            <a:ext cx="6151418" cy="51538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9110C20-9C37-BCD9-AB87-E96BD14E9F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600" y="186878"/>
            <a:ext cx="11226800" cy="6169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0877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4EE8910-A4A3-4BDC-832E-92E9B03AE0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Building Brighter Futures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041D29B-03E5-7E8F-2775-E8DEB48F36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449" y="402771"/>
            <a:ext cx="11686408" cy="6032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4176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C00000"/>
                </a:solidFill>
              </a:rPr>
              <a:t>The Process – Key Dates and Information</a:t>
            </a:r>
            <a:endParaRPr lang="en-GB" b="1" dirty="0">
              <a:solidFill>
                <a:srgbClr val="C00000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838200" y="1690688"/>
            <a:ext cx="8999507" cy="0"/>
          </a:xfrm>
          <a:prstGeom prst="line">
            <a:avLst/>
          </a:prstGeom>
          <a:ln w="127000" cap="rnd">
            <a:solidFill>
              <a:srgbClr val="90292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ontent Placeholder 4"/>
          <p:cNvSpPr txBox="1">
            <a:spLocks/>
          </p:cNvSpPr>
          <p:nvPr/>
        </p:nvSpPr>
        <p:spPr>
          <a:xfrm>
            <a:off x="990600" y="1978025"/>
            <a:ext cx="4862804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GB" sz="3200" b="1" dirty="0">
              <a:latin typeface="Century Gothic" panose="020B050202020202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8B8AA78-3991-4852-8C8A-B8AE83E2F307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4790" y="165792"/>
            <a:ext cx="1312474" cy="1309511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A5B5736-0C40-E57F-80AF-123482D66FA6}"/>
              </a:ext>
            </a:extLst>
          </p:cNvPr>
          <p:cNvSpPr txBox="1"/>
          <p:nvPr/>
        </p:nvSpPr>
        <p:spPr>
          <a:xfrm>
            <a:off x="838200" y="1978024"/>
            <a:ext cx="10515600" cy="41408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spcAft>
                <a:spcPts val="930"/>
              </a:spcAft>
              <a:buFont typeface="Symbol" panose="05050102010706020507" pitchFamily="18" charset="2"/>
              <a:buChar char=""/>
            </a:pPr>
            <a:r>
              <a:rPr lang="en-GB" sz="2400" dirty="0">
                <a:solidFill>
                  <a:srgbClr val="000000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Candara" panose="020E0502030303020204" pitchFamily="34" charset="0"/>
              </a:rPr>
              <a:t>Year 9 </a:t>
            </a:r>
            <a:r>
              <a:rPr lang="en-GB" sz="2400" dirty="0">
                <a:solidFill>
                  <a:srgbClr val="0000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Candara" panose="020E0502030303020204" pitchFamily="34" charset="0"/>
              </a:rPr>
              <a:t>Options</a:t>
            </a:r>
            <a:r>
              <a:rPr lang="en-GB" sz="2400" dirty="0">
                <a:solidFill>
                  <a:srgbClr val="000000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Candara" panose="020E0502030303020204" pitchFamily="34" charset="0"/>
              </a:rPr>
              <a:t> Evening live </a:t>
            </a:r>
            <a:r>
              <a:rPr lang="en-GB" sz="2400" b="1" dirty="0">
                <a:solidFill>
                  <a:srgbClr val="0000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Candara" panose="020E0502030303020204" pitchFamily="34" charset="0"/>
              </a:rPr>
              <a:t>5:00</a:t>
            </a:r>
            <a:r>
              <a:rPr lang="en-GB" sz="2400" b="1" dirty="0">
                <a:solidFill>
                  <a:srgbClr val="000000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Candara" panose="020E0502030303020204" pitchFamily="34" charset="0"/>
              </a:rPr>
              <a:t>pm Tuesday 11</a:t>
            </a:r>
            <a:r>
              <a:rPr lang="en-GB" sz="2400" b="1" baseline="30000" dirty="0">
                <a:solidFill>
                  <a:srgbClr val="0000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Candara" panose="020E0502030303020204" pitchFamily="34" charset="0"/>
              </a:rPr>
              <a:t>th</a:t>
            </a:r>
            <a:r>
              <a:rPr lang="en-GB" sz="2400" b="1" dirty="0">
                <a:solidFill>
                  <a:srgbClr val="0000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Candara" panose="020E0502030303020204" pitchFamily="34" charset="0"/>
              </a:rPr>
              <a:t> February</a:t>
            </a:r>
            <a:r>
              <a:rPr lang="en-GB" sz="2400" b="1" dirty="0">
                <a:solidFill>
                  <a:srgbClr val="000000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Candara" panose="020E0502030303020204" pitchFamily="34" charset="0"/>
              </a:rPr>
              <a:t> 2025</a:t>
            </a:r>
          </a:p>
          <a:p>
            <a:pPr marL="342900" lvl="0" indent="-342900">
              <a:lnSpc>
                <a:spcPct val="150000"/>
              </a:lnSpc>
              <a:spcAft>
                <a:spcPts val="930"/>
              </a:spcAft>
              <a:buFont typeface="Symbol" panose="05050102010706020507" pitchFamily="18" charset="2"/>
              <a:buChar char=""/>
            </a:pPr>
            <a:r>
              <a:rPr lang="en-GB" sz="2400" dirty="0">
                <a:solidFill>
                  <a:srgbClr val="000000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Watch the Options Videos via the YouTube link. Take your time to watch these and understand the skills and course content of each subject. These are on our school website.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930"/>
              </a:spcAft>
              <a:buFont typeface="Symbol" panose="05050102010706020507" pitchFamily="18" charset="2"/>
              <a:buChar char=""/>
            </a:pPr>
            <a:r>
              <a:rPr lang="en-GB" sz="2400" dirty="0">
                <a:solidFill>
                  <a:srgbClr val="000000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Candara" panose="020E0502030303020204" pitchFamily="34" charset="0"/>
              </a:rPr>
              <a:t>Complete your Option choices via the Forms link. This will be shared on </a:t>
            </a:r>
            <a:r>
              <a:rPr lang="en-GB" sz="2400" b="1" dirty="0">
                <a:solidFill>
                  <a:srgbClr val="000000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Candara" panose="020E0502030303020204" pitchFamily="34" charset="0"/>
              </a:rPr>
              <a:t>Tuesday 25</a:t>
            </a:r>
            <a:r>
              <a:rPr lang="en-GB" sz="2400" b="1" baseline="30000" dirty="0">
                <a:solidFill>
                  <a:srgbClr val="000000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Candara" panose="020E0502030303020204" pitchFamily="34" charset="0"/>
              </a:rPr>
              <a:t>th</a:t>
            </a:r>
            <a:r>
              <a:rPr lang="en-GB" sz="2400" b="1" dirty="0">
                <a:solidFill>
                  <a:srgbClr val="000000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Candara" panose="020E0502030303020204" pitchFamily="34" charset="0"/>
              </a:rPr>
              <a:t> February 2025</a:t>
            </a:r>
            <a:r>
              <a:rPr lang="en-GB" sz="2400" dirty="0">
                <a:solidFill>
                  <a:srgbClr val="000000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Candara" panose="020E0502030303020204" pitchFamily="34" charset="0"/>
              </a:rPr>
              <a:t>. This must then be completed by </a:t>
            </a:r>
            <a:r>
              <a:rPr lang="en-GB" sz="2400" b="1" dirty="0">
                <a:solidFill>
                  <a:srgbClr val="000000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Candara" panose="020E0502030303020204" pitchFamily="34" charset="0"/>
              </a:rPr>
              <a:t>Tuesday 25</a:t>
            </a:r>
            <a:r>
              <a:rPr lang="en-GB" sz="2400" b="1" baseline="30000" dirty="0">
                <a:solidFill>
                  <a:srgbClr val="000000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Candara" panose="020E0502030303020204" pitchFamily="34" charset="0"/>
              </a:rPr>
              <a:t>th</a:t>
            </a:r>
            <a:r>
              <a:rPr lang="en-GB" sz="2400" b="1" dirty="0">
                <a:solidFill>
                  <a:srgbClr val="000000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Candara" panose="020E0502030303020204" pitchFamily="34" charset="0"/>
              </a:rPr>
              <a:t> March 2025</a:t>
            </a:r>
            <a:r>
              <a:rPr lang="en-GB" sz="2400" dirty="0">
                <a:solidFill>
                  <a:srgbClr val="000000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Candara" panose="020E0502030303020204" pitchFamily="34" charset="0"/>
              </a:rPr>
              <a:t>.</a:t>
            </a:r>
            <a:endParaRPr lang="en-GB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60514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C00000"/>
                </a:solidFill>
              </a:rPr>
              <a:t>Choices – An important decision</a:t>
            </a:r>
            <a:endParaRPr lang="en-GB" b="1" dirty="0">
              <a:solidFill>
                <a:srgbClr val="C00000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838200" y="1690688"/>
            <a:ext cx="8999507" cy="0"/>
          </a:xfrm>
          <a:prstGeom prst="line">
            <a:avLst/>
          </a:prstGeom>
          <a:ln w="127000" cap="rnd">
            <a:solidFill>
              <a:srgbClr val="90292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5"/>
          <p:cNvSpPr txBox="1">
            <a:spLocks/>
          </p:cNvSpPr>
          <p:nvPr/>
        </p:nvSpPr>
        <p:spPr>
          <a:xfrm>
            <a:off x="6172200" y="4001294"/>
            <a:ext cx="5181600" cy="22145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12" name="Content Placeholder 4"/>
          <p:cNvSpPr txBox="1">
            <a:spLocks/>
          </p:cNvSpPr>
          <p:nvPr/>
        </p:nvSpPr>
        <p:spPr>
          <a:xfrm>
            <a:off x="990600" y="1978025"/>
            <a:ext cx="4862804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GB" sz="3200" b="1" dirty="0">
              <a:latin typeface="Century Gothic" panose="020B050202020202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8B8AA78-3991-4852-8C8A-B8AE83E2F307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4790" y="165792"/>
            <a:ext cx="1312474" cy="1309511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11E6CE5-D40D-41E0-910F-5C8234422B71}"/>
              </a:ext>
            </a:extLst>
          </p:cNvPr>
          <p:cNvSpPr txBox="1"/>
          <p:nvPr/>
        </p:nvSpPr>
        <p:spPr>
          <a:xfrm>
            <a:off x="838200" y="2690336"/>
            <a:ext cx="7684363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latin typeface="Century Gothic" panose="020B0502020202020204" pitchFamily="34" charset="0"/>
              </a:rPr>
              <a:t>Choices made for year 10 should be based on </a:t>
            </a:r>
            <a:r>
              <a:rPr lang="en-GB" sz="2800" b="1" dirty="0">
                <a:latin typeface="Century Gothic" panose="020B0502020202020204" pitchFamily="34" charset="0"/>
              </a:rPr>
              <a:t>enjoyment</a:t>
            </a:r>
            <a:r>
              <a:rPr lang="en-GB" sz="2800" dirty="0">
                <a:latin typeface="Century Gothic" panose="020B0502020202020204" pitchFamily="34" charset="0"/>
              </a:rPr>
              <a:t> of a subject and </a:t>
            </a:r>
            <a:r>
              <a:rPr lang="en-GB" sz="2800" b="1" dirty="0">
                <a:latin typeface="Century Gothic" panose="020B0502020202020204" pitchFamily="34" charset="0"/>
              </a:rPr>
              <a:t>ability</a:t>
            </a:r>
            <a:r>
              <a:rPr lang="en-GB" sz="2800" dirty="0">
                <a:latin typeface="Century Gothic" panose="020B0502020202020204" pitchFamily="34" charset="0"/>
              </a:rPr>
              <a:t> in a subject.</a:t>
            </a:r>
          </a:p>
          <a:p>
            <a:endParaRPr lang="en-GB" sz="2800" dirty="0">
              <a:latin typeface="Century Gothic" panose="020B0502020202020204" pitchFamily="34" charset="0"/>
            </a:endParaRPr>
          </a:p>
          <a:p>
            <a:r>
              <a:rPr lang="en-GB" sz="2800" dirty="0">
                <a:latin typeface="Century Gothic" panose="020B0502020202020204" pitchFamily="34" charset="0"/>
              </a:rPr>
              <a:t>No choices made now will be a barrier to future careers or Post-16 choices.</a:t>
            </a:r>
          </a:p>
        </p:txBody>
      </p:sp>
    </p:spTree>
    <p:extLst>
      <p:ext uri="{BB962C8B-B14F-4D97-AF65-F5344CB8AC3E}">
        <p14:creationId xmlns:p14="http://schemas.microsoft.com/office/powerpoint/2010/main" val="35357025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C00000"/>
                </a:solidFill>
              </a:rPr>
              <a:t>Compulsory Subjects</a:t>
            </a:r>
            <a:endParaRPr lang="en-GB" b="1" dirty="0">
              <a:solidFill>
                <a:srgbClr val="C00000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838200" y="1690688"/>
            <a:ext cx="8999507" cy="0"/>
          </a:xfrm>
          <a:prstGeom prst="line">
            <a:avLst/>
          </a:prstGeom>
          <a:ln w="127000" cap="rnd">
            <a:solidFill>
              <a:srgbClr val="90292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5"/>
          <p:cNvSpPr txBox="1">
            <a:spLocks/>
          </p:cNvSpPr>
          <p:nvPr/>
        </p:nvSpPr>
        <p:spPr>
          <a:xfrm>
            <a:off x="6172200" y="4001294"/>
            <a:ext cx="5181600" cy="22145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12" name="Content Placeholder 4"/>
          <p:cNvSpPr txBox="1">
            <a:spLocks/>
          </p:cNvSpPr>
          <p:nvPr/>
        </p:nvSpPr>
        <p:spPr>
          <a:xfrm>
            <a:off x="990600" y="1978025"/>
            <a:ext cx="4862804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GB" sz="3200" b="1" dirty="0">
              <a:latin typeface="Century Gothic" panose="020B050202020202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8B8AA78-3991-4852-8C8A-B8AE83E2F307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4790" y="165792"/>
            <a:ext cx="1312474" cy="1309511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F9F5551-B0DF-4592-BB19-6ED74F9D6E89}"/>
              </a:ext>
            </a:extLst>
          </p:cNvPr>
          <p:cNvSpPr txBox="1"/>
          <p:nvPr/>
        </p:nvSpPr>
        <p:spPr>
          <a:xfrm>
            <a:off x="838200" y="2359045"/>
            <a:ext cx="9610817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latin typeface="Century Gothic" panose="020B0502020202020204" pitchFamily="34" charset="0"/>
              </a:rPr>
              <a:t>English Literature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2800" dirty="0">
              <a:latin typeface="Century Gothic" panose="020B0502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latin typeface="Century Gothic" panose="020B0502020202020204" pitchFamily="34" charset="0"/>
              </a:rPr>
              <a:t>English Language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2800" dirty="0">
              <a:latin typeface="Century Gothic" panose="020B0502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latin typeface="Century Gothic" panose="020B0502020202020204" pitchFamily="34" charset="0"/>
              </a:rPr>
              <a:t>Mathematics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2800" dirty="0">
              <a:latin typeface="Century Gothic" panose="020B0502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latin typeface="Century Gothic" panose="020B0502020202020204" pitchFamily="34" charset="0"/>
              </a:rPr>
              <a:t>Combined Science (worth 2 GCSEs)</a:t>
            </a:r>
          </a:p>
          <a:p>
            <a:endParaRPr lang="en-GB" sz="2800" dirty="0">
              <a:latin typeface="Century Gothic" panose="020B0502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latin typeface="Century Gothic" panose="020B0502020202020204" pitchFamily="34" charset="0"/>
              </a:rPr>
              <a:t>History </a:t>
            </a:r>
            <a:r>
              <a:rPr lang="en-GB" sz="2800" b="1" dirty="0">
                <a:latin typeface="Century Gothic" panose="020B0502020202020204" pitchFamily="34" charset="0"/>
              </a:rPr>
              <a:t>OR</a:t>
            </a:r>
            <a:r>
              <a:rPr lang="en-GB" sz="2800" dirty="0">
                <a:latin typeface="Century Gothic" panose="020B0502020202020204" pitchFamily="34" charset="0"/>
              </a:rPr>
              <a:t> Geography</a:t>
            </a:r>
          </a:p>
        </p:txBody>
      </p:sp>
    </p:spTree>
    <p:extLst>
      <p:ext uri="{BB962C8B-B14F-4D97-AF65-F5344CB8AC3E}">
        <p14:creationId xmlns:p14="http://schemas.microsoft.com/office/powerpoint/2010/main" val="31793788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19124" y="-35190"/>
            <a:ext cx="10515600" cy="1071510"/>
          </a:xfrm>
        </p:spPr>
        <p:txBody>
          <a:bodyPr/>
          <a:lstStyle/>
          <a:p>
            <a:r>
              <a:rPr lang="en-GB" b="1" dirty="0">
                <a:solidFill>
                  <a:srgbClr val="C00000"/>
                </a:solidFill>
              </a:rPr>
              <a:t>Optional Subjects</a:t>
            </a:r>
            <a:endParaRPr lang="en-GB" b="1" dirty="0">
              <a:solidFill>
                <a:srgbClr val="C00000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857276" y="999808"/>
            <a:ext cx="8999507" cy="0"/>
          </a:xfrm>
          <a:prstGeom prst="line">
            <a:avLst/>
          </a:prstGeom>
          <a:ln w="127000" cap="rnd">
            <a:solidFill>
              <a:srgbClr val="90292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ontent Placeholder 4"/>
          <p:cNvSpPr txBox="1">
            <a:spLocks/>
          </p:cNvSpPr>
          <p:nvPr/>
        </p:nvSpPr>
        <p:spPr>
          <a:xfrm>
            <a:off x="990600" y="1978025"/>
            <a:ext cx="4862804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GB" sz="3200" b="1" dirty="0">
              <a:latin typeface="Century Gothic" panose="020B050202020202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8B8AA78-3991-4852-8C8A-B8AE83E2F307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2790" y="-6928"/>
            <a:ext cx="1312474" cy="1309511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F2A423F-1CDB-44A0-93AF-396B166CE20E}"/>
              </a:ext>
            </a:extLst>
          </p:cNvPr>
          <p:cNvSpPr txBox="1"/>
          <p:nvPr/>
        </p:nvSpPr>
        <p:spPr>
          <a:xfrm>
            <a:off x="-16736" y="1218935"/>
            <a:ext cx="121920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Students will select a First and a Reserve choice in each option block.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</a:rPr>
              <a:t>We do try to give students their first choice, however,  </a:t>
            </a:r>
            <a:r>
              <a:rPr lang="en-GB" sz="2400" b="1" dirty="0">
                <a:latin typeface="Century Gothic" panose="020B0502020202020204" pitchFamily="34" charset="0"/>
              </a:rPr>
              <a:t>we cannot guarantee </a:t>
            </a:r>
            <a:r>
              <a:rPr lang="en-GB" sz="2400" dirty="0">
                <a:latin typeface="Century Gothic" panose="020B0502020202020204" pitchFamily="34" charset="0"/>
              </a:rPr>
              <a:t>that students will receive their first choice in both option blocks.</a:t>
            </a:r>
          </a:p>
        </p:txBody>
      </p:sp>
      <p:sp>
        <p:nvSpPr>
          <p:cNvPr id="6" name="Control 1">
            <a:extLst>
              <a:ext uri="{FF2B5EF4-FFF2-40B4-BE49-F238E27FC236}">
                <a16:creationId xmlns:a16="http://schemas.microsoft.com/office/drawing/2014/main" id="{DD9995F1-6B70-4117-A41C-DE11481E04EE}"/>
              </a:ext>
            </a:extLst>
          </p:cNvPr>
          <p:cNvSpPr>
            <a:spLocks noChangeArrowheads="1" noChangeShapeType="1"/>
          </p:cNvSpPr>
          <p:nvPr/>
        </p:nvSpPr>
        <p:spPr bwMode="auto">
          <a:xfrm rot="21600000">
            <a:off x="7664450" y="6222451"/>
            <a:ext cx="8120581" cy="4412109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in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FFC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F33BF13-31D3-B169-F13E-6C5F0F7BEA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4914531"/>
              </p:ext>
            </p:extLst>
          </p:nvPr>
        </p:nvGraphicFramePr>
        <p:xfrm>
          <a:off x="-6576" y="2737509"/>
          <a:ext cx="12192000" cy="4120495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{5940675A-B579-460E-94D1-54222C63F5DA}</a:tableStyleId>
              </a:tblPr>
              <a:tblGrid>
                <a:gridCol w="5339443">
                  <a:extLst>
                    <a:ext uri="{9D8B030D-6E8A-4147-A177-3AD203B41FA5}">
                      <a16:colId xmlns:a16="http://schemas.microsoft.com/office/drawing/2014/main" val="1594334465"/>
                    </a:ext>
                  </a:extLst>
                </a:gridCol>
                <a:gridCol w="1404257">
                  <a:extLst>
                    <a:ext uri="{9D8B030D-6E8A-4147-A177-3AD203B41FA5}">
                      <a16:colId xmlns:a16="http://schemas.microsoft.com/office/drawing/2014/main" val="656992400"/>
                    </a:ext>
                  </a:extLst>
                </a:gridCol>
                <a:gridCol w="5448300">
                  <a:extLst>
                    <a:ext uri="{9D8B030D-6E8A-4147-A177-3AD203B41FA5}">
                      <a16:colId xmlns:a16="http://schemas.microsoft.com/office/drawing/2014/main" val="3945356450"/>
                    </a:ext>
                  </a:extLst>
                </a:gridCol>
              </a:tblGrid>
              <a:tr h="475183">
                <a:tc>
                  <a:txBody>
                    <a:bodyPr/>
                    <a:lstStyle/>
                    <a:p>
                      <a:pPr marL="107950" marR="96520" algn="ctr">
                        <a:lnSpc>
                          <a:spcPts val="2590"/>
                        </a:lnSpc>
                      </a:pPr>
                      <a:r>
                        <a:rPr lang="en-US" sz="2400" u="sng" dirty="0">
                          <a:effectLst/>
                        </a:rPr>
                        <a:t>Option</a:t>
                      </a:r>
                      <a:r>
                        <a:rPr lang="en-US" sz="2400" u="sng" spc="-75" dirty="0">
                          <a:effectLst/>
                        </a:rPr>
                        <a:t> </a:t>
                      </a:r>
                      <a:r>
                        <a:rPr lang="en-US" sz="2400" u="sng" spc="-50" dirty="0">
                          <a:effectLst/>
                        </a:rPr>
                        <a:t>1</a:t>
                      </a:r>
                      <a:endParaRPr lang="en-GB" sz="1200" u="sng" dirty="0">
                        <a:effectLst/>
                        <a:latin typeface="Calibri Light" panose="020F0302020204030204" pitchFamily="34" charset="0"/>
                        <a:ea typeface="Calibri Light" panose="020F03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rowSpan="9">
                  <a:txBody>
                    <a:bodyPr/>
                    <a:lstStyle/>
                    <a:p>
                      <a:pPr marL="107315" marR="96520" algn="ctr">
                        <a:lnSpc>
                          <a:spcPts val="2590"/>
                        </a:lnSpc>
                      </a:pPr>
                      <a:endParaRPr lang="en-GB" sz="1800" dirty="0">
                        <a:effectLst/>
                        <a:latin typeface="Calibri Light" panose="020F0302020204030204" pitchFamily="34" charset="0"/>
                        <a:ea typeface="Calibri Light" panose="020F03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107315" marR="96520" algn="ctr">
                        <a:lnSpc>
                          <a:spcPts val="2590"/>
                        </a:lnSpc>
                      </a:pPr>
                      <a:r>
                        <a:rPr lang="en-US" sz="2400" u="sng" dirty="0">
                          <a:effectLst/>
                        </a:rPr>
                        <a:t>Option</a:t>
                      </a:r>
                      <a:r>
                        <a:rPr lang="en-US" sz="2400" u="sng" spc="-75" dirty="0">
                          <a:effectLst/>
                        </a:rPr>
                        <a:t> </a:t>
                      </a:r>
                      <a:r>
                        <a:rPr lang="en-US" sz="2400" u="sng" spc="-50" dirty="0">
                          <a:effectLst/>
                        </a:rPr>
                        <a:t>2</a:t>
                      </a:r>
                      <a:endParaRPr lang="en-GB" sz="1600" u="sng" dirty="0">
                        <a:effectLst/>
                        <a:latin typeface="Calibri Light" panose="020F0302020204030204" pitchFamily="34" charset="0"/>
                        <a:ea typeface="Calibri Light" panose="020F03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942180529"/>
                  </a:ext>
                </a:extLst>
              </a:tr>
              <a:tr h="455664">
                <a:tc>
                  <a:txBody>
                    <a:bodyPr/>
                    <a:lstStyle/>
                    <a:p>
                      <a:pPr marL="50800">
                        <a:spcBef>
                          <a:spcPts val="105"/>
                        </a:spcBef>
                      </a:pPr>
                      <a:r>
                        <a:rPr lang="en-US" sz="2000" spc="-10">
                          <a:effectLst/>
                        </a:rPr>
                        <a:t>French</a:t>
                      </a:r>
                      <a:endParaRPr lang="en-GB" sz="1800">
                        <a:effectLst/>
                        <a:latin typeface="Calibri Light" panose="020F0302020204030204" pitchFamily="34" charset="0"/>
                        <a:ea typeface="Calibri Light" panose="020F03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50165">
                        <a:spcBef>
                          <a:spcPts val="105"/>
                        </a:spcBef>
                      </a:pPr>
                      <a:endParaRPr lang="en-GB" sz="1100">
                        <a:effectLst/>
                        <a:latin typeface="Calibri Light" panose="020F0302020204030204" pitchFamily="34" charset="0"/>
                        <a:ea typeface="Calibri Light" panose="020F03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165">
                        <a:spcBef>
                          <a:spcPts val="105"/>
                        </a:spcBef>
                      </a:pPr>
                      <a:r>
                        <a:rPr lang="en-US" sz="2000" spc="-10" dirty="0">
                          <a:effectLst/>
                        </a:rPr>
                        <a:t>French</a:t>
                      </a:r>
                      <a:endParaRPr lang="en-GB" sz="1800" dirty="0">
                        <a:effectLst/>
                        <a:latin typeface="Calibri Light" panose="020F0302020204030204" pitchFamily="34" charset="0"/>
                        <a:ea typeface="Calibri Light" panose="020F03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31774121"/>
                  </a:ext>
                </a:extLst>
              </a:tr>
              <a:tr h="455664">
                <a:tc>
                  <a:txBody>
                    <a:bodyPr/>
                    <a:lstStyle/>
                    <a:p>
                      <a:pPr marL="50800">
                        <a:spcBef>
                          <a:spcPts val="105"/>
                        </a:spcBef>
                      </a:pPr>
                      <a:r>
                        <a:rPr lang="en-US" sz="2000" spc="-25">
                          <a:effectLst/>
                        </a:rPr>
                        <a:t>Latin</a:t>
                      </a:r>
                      <a:endParaRPr lang="en-GB" sz="1800">
                        <a:effectLst/>
                        <a:latin typeface="Calibri Light" panose="020F0302020204030204" pitchFamily="34" charset="0"/>
                        <a:ea typeface="Calibri Light" panose="020F03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50165">
                        <a:spcBef>
                          <a:spcPts val="105"/>
                        </a:spcBef>
                      </a:pPr>
                      <a:endParaRPr lang="en-GB" sz="1100">
                        <a:effectLst/>
                        <a:latin typeface="Calibri Light" panose="020F0302020204030204" pitchFamily="34" charset="0"/>
                        <a:ea typeface="Calibri Light" panose="020F03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165">
                        <a:spcBef>
                          <a:spcPts val="105"/>
                        </a:spcBef>
                      </a:pPr>
                      <a:r>
                        <a:rPr lang="en-US" sz="2000" spc="-10" dirty="0">
                          <a:effectLst/>
                        </a:rPr>
                        <a:t>Latin</a:t>
                      </a:r>
                      <a:endParaRPr lang="en-GB" sz="1800" dirty="0">
                        <a:effectLst/>
                        <a:latin typeface="Calibri Light" panose="020F0302020204030204" pitchFamily="34" charset="0"/>
                        <a:ea typeface="Calibri Light" panose="020F03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968677424"/>
                  </a:ext>
                </a:extLst>
              </a:tr>
              <a:tr h="455664">
                <a:tc>
                  <a:txBody>
                    <a:bodyPr/>
                    <a:lstStyle/>
                    <a:p>
                      <a:pPr marL="50800">
                        <a:lnSpc>
                          <a:spcPts val="1450"/>
                        </a:lnSpc>
                      </a:pPr>
                      <a:r>
                        <a:rPr lang="en-US" sz="2000" spc="-25">
                          <a:effectLst/>
                        </a:rPr>
                        <a:t>RE</a:t>
                      </a:r>
                      <a:endParaRPr lang="en-GB" sz="1800">
                        <a:effectLst/>
                        <a:latin typeface="Calibri Light" panose="020F0302020204030204" pitchFamily="34" charset="0"/>
                        <a:ea typeface="Calibri Light" panose="020F03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50165">
                        <a:lnSpc>
                          <a:spcPts val="1450"/>
                        </a:lnSpc>
                      </a:pPr>
                      <a:endParaRPr lang="en-GB" sz="1100">
                        <a:effectLst/>
                        <a:latin typeface="Calibri Light" panose="020F0302020204030204" pitchFamily="34" charset="0"/>
                        <a:ea typeface="Calibri Light" panose="020F03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165">
                        <a:lnSpc>
                          <a:spcPts val="1450"/>
                        </a:lnSpc>
                        <a:spcBef>
                          <a:spcPts val="105"/>
                        </a:spcBef>
                      </a:pPr>
                      <a:r>
                        <a:rPr lang="en-US" sz="2000" spc="-10" dirty="0">
                          <a:effectLst/>
                        </a:rPr>
                        <a:t>Textiles </a:t>
                      </a:r>
                      <a:r>
                        <a:rPr lang="en-US" sz="2000" dirty="0">
                          <a:effectLst/>
                        </a:rPr>
                        <a:t>(cannot</a:t>
                      </a:r>
                      <a:r>
                        <a:rPr lang="en-US" sz="2000" spc="-20" dirty="0">
                          <a:effectLst/>
                        </a:rPr>
                        <a:t> </a:t>
                      </a:r>
                      <a:r>
                        <a:rPr lang="en-US" sz="2000" dirty="0">
                          <a:effectLst/>
                        </a:rPr>
                        <a:t>be</a:t>
                      </a:r>
                      <a:r>
                        <a:rPr lang="en-US" sz="2000" spc="-5" dirty="0">
                          <a:effectLst/>
                        </a:rPr>
                        <a:t> </a:t>
                      </a:r>
                      <a:r>
                        <a:rPr lang="en-US" sz="2000" dirty="0">
                          <a:effectLst/>
                        </a:rPr>
                        <a:t>selected</a:t>
                      </a:r>
                      <a:r>
                        <a:rPr lang="en-US" sz="2000" spc="-10" dirty="0">
                          <a:effectLst/>
                        </a:rPr>
                        <a:t> </a:t>
                      </a:r>
                      <a:r>
                        <a:rPr lang="en-US" sz="2000" dirty="0">
                          <a:effectLst/>
                        </a:rPr>
                        <a:t>with</a:t>
                      </a:r>
                      <a:r>
                        <a:rPr lang="en-US" sz="2000" spc="-5" dirty="0">
                          <a:effectLst/>
                        </a:rPr>
                        <a:t> </a:t>
                      </a:r>
                      <a:r>
                        <a:rPr lang="en-US" sz="2000" spc="-20" dirty="0">
                          <a:effectLst/>
                        </a:rPr>
                        <a:t>Art)</a:t>
                      </a:r>
                      <a:endParaRPr lang="en-GB" sz="1800" dirty="0">
                        <a:effectLst/>
                        <a:latin typeface="Calibri Light" panose="020F0302020204030204" pitchFamily="34" charset="0"/>
                        <a:ea typeface="Calibri Light" panose="020F03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42852623"/>
                  </a:ext>
                </a:extLst>
              </a:tr>
              <a:tr h="455664">
                <a:tc>
                  <a:txBody>
                    <a:bodyPr/>
                    <a:lstStyle/>
                    <a:p>
                      <a:pPr marL="50800">
                        <a:lnSpc>
                          <a:spcPts val="1450"/>
                        </a:lnSpc>
                        <a:spcBef>
                          <a:spcPts val="105"/>
                        </a:spcBef>
                      </a:pPr>
                      <a:r>
                        <a:rPr lang="en-US" sz="2000" spc="-25" dirty="0">
                          <a:effectLst/>
                        </a:rPr>
                        <a:t>Art </a:t>
                      </a:r>
                      <a:r>
                        <a:rPr lang="en-US" sz="2000" dirty="0">
                          <a:effectLst/>
                        </a:rPr>
                        <a:t>(cannot</a:t>
                      </a:r>
                      <a:r>
                        <a:rPr lang="en-US" sz="2000" spc="-10" dirty="0">
                          <a:effectLst/>
                        </a:rPr>
                        <a:t> </a:t>
                      </a:r>
                      <a:r>
                        <a:rPr lang="en-US" sz="2000" dirty="0">
                          <a:effectLst/>
                        </a:rPr>
                        <a:t>be</a:t>
                      </a:r>
                      <a:r>
                        <a:rPr lang="en-US" sz="2000" spc="-5" dirty="0">
                          <a:effectLst/>
                        </a:rPr>
                        <a:t> </a:t>
                      </a:r>
                      <a:r>
                        <a:rPr lang="en-US" sz="2000" dirty="0">
                          <a:effectLst/>
                        </a:rPr>
                        <a:t>selected</a:t>
                      </a:r>
                      <a:r>
                        <a:rPr lang="en-US" sz="2000" spc="-10" dirty="0">
                          <a:effectLst/>
                        </a:rPr>
                        <a:t> </a:t>
                      </a:r>
                      <a:r>
                        <a:rPr lang="en-US" sz="2000" dirty="0">
                          <a:effectLst/>
                        </a:rPr>
                        <a:t>with</a:t>
                      </a:r>
                      <a:r>
                        <a:rPr lang="en-US" sz="2000" spc="-5" dirty="0">
                          <a:effectLst/>
                        </a:rPr>
                        <a:t> </a:t>
                      </a:r>
                      <a:r>
                        <a:rPr lang="en-US" sz="2000" spc="-10" dirty="0">
                          <a:effectLst/>
                        </a:rPr>
                        <a:t>Textiles or Design)</a:t>
                      </a:r>
                      <a:endParaRPr lang="en-GB" sz="1800" dirty="0">
                        <a:effectLst/>
                        <a:latin typeface="Calibri Light" panose="020F0302020204030204" pitchFamily="34" charset="0"/>
                        <a:ea typeface="Calibri Light" panose="020F03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50165">
                        <a:spcBef>
                          <a:spcPts val="105"/>
                        </a:spcBef>
                      </a:pPr>
                      <a:endParaRPr lang="en-GB" sz="1100">
                        <a:effectLst/>
                        <a:latin typeface="Calibri Light" panose="020F0302020204030204" pitchFamily="34" charset="0"/>
                        <a:ea typeface="Calibri Light" panose="020F03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165">
                        <a:spcBef>
                          <a:spcPts val="105"/>
                        </a:spcBef>
                      </a:pPr>
                      <a:r>
                        <a:rPr lang="en-US" sz="2000" dirty="0">
                          <a:effectLst/>
                        </a:rPr>
                        <a:t>Music/Music </a:t>
                      </a:r>
                      <a:r>
                        <a:rPr lang="en-US" sz="2000" spc="-10" dirty="0">
                          <a:effectLst/>
                        </a:rPr>
                        <a:t>Technology</a:t>
                      </a:r>
                      <a:endParaRPr lang="en-GB" sz="1800" dirty="0">
                        <a:effectLst/>
                        <a:latin typeface="Calibri Light" panose="020F0302020204030204" pitchFamily="34" charset="0"/>
                        <a:ea typeface="Calibri Light" panose="020F03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616742573"/>
                  </a:ext>
                </a:extLst>
              </a:tr>
              <a:tr h="455664">
                <a:tc>
                  <a:txBody>
                    <a:bodyPr/>
                    <a:lstStyle/>
                    <a:p>
                      <a:pPr marL="50800">
                        <a:spcBef>
                          <a:spcPts val="105"/>
                        </a:spcBef>
                      </a:pPr>
                      <a:r>
                        <a:rPr lang="en-US" sz="2000" spc="-20">
                          <a:effectLst/>
                        </a:rPr>
                        <a:t>Drama</a:t>
                      </a:r>
                      <a:endParaRPr lang="en-GB" sz="1800">
                        <a:effectLst/>
                        <a:latin typeface="Calibri Light" panose="020F0302020204030204" pitchFamily="34" charset="0"/>
                        <a:ea typeface="Calibri Light" panose="020F03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50165">
                        <a:spcBef>
                          <a:spcPts val="105"/>
                        </a:spcBef>
                      </a:pPr>
                      <a:endParaRPr lang="en-GB" sz="1100">
                        <a:effectLst/>
                        <a:latin typeface="Calibri Light" panose="020F0302020204030204" pitchFamily="34" charset="0"/>
                        <a:ea typeface="Calibri Light" panose="020F03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165">
                        <a:spcBef>
                          <a:spcPts val="105"/>
                        </a:spcBef>
                      </a:pPr>
                      <a:r>
                        <a:rPr lang="en-US" sz="2000" dirty="0">
                          <a:effectLst/>
                        </a:rPr>
                        <a:t>Computer</a:t>
                      </a:r>
                      <a:r>
                        <a:rPr lang="en-US" sz="2000" spc="-50" dirty="0">
                          <a:effectLst/>
                        </a:rPr>
                        <a:t> </a:t>
                      </a:r>
                      <a:r>
                        <a:rPr lang="en-US" sz="2000" spc="-10" dirty="0">
                          <a:effectLst/>
                        </a:rPr>
                        <a:t>Science</a:t>
                      </a:r>
                      <a:endParaRPr lang="en-GB" sz="1800" dirty="0">
                        <a:effectLst/>
                        <a:latin typeface="Calibri Light" panose="020F0302020204030204" pitchFamily="34" charset="0"/>
                        <a:ea typeface="Calibri Light" panose="020F03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576918863"/>
                  </a:ext>
                </a:extLst>
              </a:tr>
              <a:tr h="455664">
                <a:tc>
                  <a:txBody>
                    <a:bodyPr/>
                    <a:lstStyle/>
                    <a:p>
                      <a:pPr marL="50800">
                        <a:spcBef>
                          <a:spcPts val="105"/>
                        </a:spcBef>
                      </a:pPr>
                      <a:r>
                        <a:rPr lang="en-US" sz="2000">
                          <a:effectLst/>
                        </a:rPr>
                        <a:t>Food</a:t>
                      </a:r>
                      <a:r>
                        <a:rPr lang="en-US" sz="2000" spc="-55">
                          <a:effectLst/>
                        </a:rPr>
                        <a:t> </a:t>
                      </a:r>
                      <a:r>
                        <a:rPr lang="en-US" sz="2000">
                          <a:effectLst/>
                        </a:rPr>
                        <a:t>Preparation</a:t>
                      </a:r>
                      <a:r>
                        <a:rPr lang="en-US" sz="2000" spc="-45">
                          <a:effectLst/>
                        </a:rPr>
                        <a:t> </a:t>
                      </a:r>
                      <a:r>
                        <a:rPr lang="en-US" sz="2000">
                          <a:effectLst/>
                        </a:rPr>
                        <a:t>and</a:t>
                      </a:r>
                      <a:r>
                        <a:rPr lang="en-US" sz="2000" spc="-45">
                          <a:effectLst/>
                        </a:rPr>
                        <a:t> </a:t>
                      </a:r>
                      <a:r>
                        <a:rPr lang="en-US" sz="2000" spc="-10">
                          <a:effectLst/>
                        </a:rPr>
                        <a:t>Nutrition</a:t>
                      </a:r>
                      <a:endParaRPr lang="en-GB" sz="1800">
                        <a:effectLst/>
                        <a:latin typeface="Calibri Light" panose="020F0302020204030204" pitchFamily="34" charset="0"/>
                        <a:ea typeface="Calibri Light" panose="020F03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50165">
                        <a:spcBef>
                          <a:spcPts val="105"/>
                        </a:spcBef>
                      </a:pPr>
                      <a:endParaRPr lang="en-GB" sz="1100">
                        <a:effectLst/>
                        <a:latin typeface="Calibri Light" panose="020F0302020204030204" pitchFamily="34" charset="0"/>
                        <a:ea typeface="Calibri Light" panose="020F03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165">
                        <a:spcBef>
                          <a:spcPts val="105"/>
                        </a:spcBef>
                      </a:pPr>
                      <a:r>
                        <a:rPr lang="en-US" sz="2000" spc="-10" dirty="0">
                          <a:effectLst/>
                        </a:rPr>
                        <a:t>Sociology</a:t>
                      </a:r>
                      <a:endParaRPr lang="en-GB" sz="1800" dirty="0">
                        <a:effectLst/>
                        <a:latin typeface="Calibri Light" panose="020F0302020204030204" pitchFamily="34" charset="0"/>
                        <a:ea typeface="Calibri Light" panose="020F03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70027454"/>
                  </a:ext>
                </a:extLst>
              </a:tr>
              <a:tr h="455664">
                <a:tc>
                  <a:txBody>
                    <a:bodyPr/>
                    <a:lstStyle/>
                    <a:p>
                      <a:pPr marL="50800">
                        <a:spcBef>
                          <a:spcPts val="105"/>
                        </a:spcBef>
                      </a:pPr>
                      <a:r>
                        <a:rPr lang="en-US" sz="2000" spc="-10">
                          <a:effectLst/>
                        </a:rPr>
                        <a:t>Triple</a:t>
                      </a:r>
                      <a:r>
                        <a:rPr lang="en-US" sz="2000" spc="-25">
                          <a:effectLst/>
                        </a:rPr>
                        <a:t> </a:t>
                      </a:r>
                      <a:r>
                        <a:rPr lang="en-US" sz="2000" spc="-10">
                          <a:effectLst/>
                        </a:rPr>
                        <a:t>Science (cannot be selected as a Reserve)</a:t>
                      </a:r>
                      <a:endParaRPr lang="en-GB" sz="1800">
                        <a:effectLst/>
                        <a:latin typeface="Calibri Light" panose="020F0302020204030204" pitchFamily="34" charset="0"/>
                        <a:ea typeface="Calibri Light" panose="020F03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50165">
                        <a:lnSpc>
                          <a:spcPts val="1450"/>
                        </a:lnSpc>
                      </a:pPr>
                      <a:endParaRPr lang="en-GB" sz="1100">
                        <a:effectLst/>
                        <a:latin typeface="Calibri Light" panose="020F0302020204030204" pitchFamily="34" charset="0"/>
                        <a:ea typeface="Calibri Light" panose="020F03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165">
                        <a:lnSpc>
                          <a:spcPts val="1450"/>
                        </a:lnSpc>
                        <a:spcBef>
                          <a:spcPts val="105"/>
                        </a:spcBef>
                      </a:pPr>
                      <a:r>
                        <a:rPr lang="en-US" sz="2000" dirty="0">
                          <a:effectLst/>
                        </a:rPr>
                        <a:t>Design </a:t>
                      </a:r>
                      <a:r>
                        <a:rPr lang="en-US" sz="2000" spc="-10" dirty="0">
                          <a:effectLst/>
                        </a:rPr>
                        <a:t>Technology </a:t>
                      </a:r>
                      <a:r>
                        <a:rPr lang="en-US" sz="2000" dirty="0">
                          <a:effectLst/>
                        </a:rPr>
                        <a:t>(cannot</a:t>
                      </a:r>
                      <a:r>
                        <a:rPr lang="en-US" sz="2000" spc="-20" dirty="0">
                          <a:effectLst/>
                        </a:rPr>
                        <a:t> </a:t>
                      </a:r>
                      <a:r>
                        <a:rPr lang="en-US" sz="2000" dirty="0">
                          <a:effectLst/>
                        </a:rPr>
                        <a:t>be</a:t>
                      </a:r>
                      <a:r>
                        <a:rPr lang="en-US" sz="2000" spc="-5" dirty="0">
                          <a:effectLst/>
                        </a:rPr>
                        <a:t> </a:t>
                      </a:r>
                      <a:r>
                        <a:rPr lang="en-US" sz="2000" dirty="0">
                          <a:effectLst/>
                        </a:rPr>
                        <a:t>selected</a:t>
                      </a:r>
                      <a:r>
                        <a:rPr lang="en-US" sz="2000" spc="-10" dirty="0">
                          <a:effectLst/>
                        </a:rPr>
                        <a:t> </a:t>
                      </a:r>
                      <a:r>
                        <a:rPr lang="en-US" sz="2000" dirty="0">
                          <a:effectLst/>
                        </a:rPr>
                        <a:t>with</a:t>
                      </a:r>
                      <a:r>
                        <a:rPr lang="en-US" sz="2000" spc="-5" dirty="0">
                          <a:effectLst/>
                        </a:rPr>
                        <a:t> </a:t>
                      </a:r>
                      <a:r>
                        <a:rPr lang="en-US" sz="2000" spc="-20" dirty="0">
                          <a:effectLst/>
                        </a:rPr>
                        <a:t>Art)</a:t>
                      </a:r>
                      <a:endParaRPr lang="en-GB" sz="1800" dirty="0">
                        <a:effectLst/>
                        <a:latin typeface="Calibri Light" panose="020F0302020204030204" pitchFamily="34" charset="0"/>
                        <a:ea typeface="Calibri Light" panose="020F03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008384131"/>
                  </a:ext>
                </a:extLst>
              </a:tr>
              <a:tr h="455664">
                <a:tc>
                  <a:txBody>
                    <a:bodyPr/>
                    <a:lstStyle/>
                    <a:p>
                      <a:pPr marL="50165"/>
                      <a:r>
                        <a:rPr lang="en-US" sz="2000">
                          <a:effectLst/>
                        </a:rPr>
                        <a:t>Media </a:t>
                      </a:r>
                      <a:r>
                        <a:rPr lang="en-US" sz="2000" spc="-10">
                          <a:effectLst/>
                        </a:rPr>
                        <a:t>Studies</a:t>
                      </a:r>
                      <a:endParaRPr lang="en-GB" sz="1800">
                        <a:effectLst/>
                        <a:latin typeface="Calibri Light" panose="020F0302020204030204" pitchFamily="34" charset="0"/>
                        <a:ea typeface="Calibri Light" panose="020F03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50165">
                        <a:spcBef>
                          <a:spcPts val="105"/>
                        </a:spcBef>
                      </a:pPr>
                      <a:endParaRPr lang="en-GB" sz="1100" dirty="0">
                        <a:effectLst/>
                        <a:latin typeface="Calibri Light" panose="020F0302020204030204" pitchFamily="34" charset="0"/>
                        <a:ea typeface="Calibri Light" panose="020F03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165">
                        <a:spcBef>
                          <a:spcPts val="105"/>
                        </a:spcBef>
                      </a:pPr>
                      <a:r>
                        <a:rPr lang="en-US" sz="2000" dirty="0">
                          <a:effectLst/>
                        </a:rPr>
                        <a:t>BTEC</a:t>
                      </a:r>
                      <a:r>
                        <a:rPr lang="en-US" sz="2000" spc="-55" dirty="0">
                          <a:effectLst/>
                        </a:rPr>
                        <a:t> </a:t>
                      </a:r>
                      <a:r>
                        <a:rPr lang="en-US" sz="2000" spc="-10" dirty="0">
                          <a:effectLst/>
                        </a:rPr>
                        <a:t>Sport</a:t>
                      </a:r>
                      <a:endParaRPr lang="en-GB" sz="1800" dirty="0">
                        <a:effectLst/>
                        <a:latin typeface="Calibri Light" panose="020F0302020204030204" pitchFamily="34" charset="0"/>
                        <a:ea typeface="Calibri Light" panose="020F03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1415707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249187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AFC4F38-C99A-0FC9-A56A-90A4F73F4E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"/>
            <a:ext cx="6092602" cy="41046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A5B1541-7F59-F56D-8EA6-7ED0E3D6A3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9396" y="3186907"/>
            <a:ext cx="6092603" cy="367109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E460A65-B099-2D49-296B-BEFA25BA4F6C}"/>
              </a:ext>
            </a:extLst>
          </p:cNvPr>
          <p:cNvSpPr txBox="1"/>
          <p:nvPr/>
        </p:nvSpPr>
        <p:spPr>
          <a:xfrm>
            <a:off x="7172960" y="2052321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4"/>
              </a:rPr>
              <a:t>https://forms.office.com/e/77GhGzzWPt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7280356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C00000"/>
                </a:solidFill>
              </a:rPr>
              <a:t>Overlap Subjects</a:t>
            </a:r>
            <a:endParaRPr lang="en-GB" b="1" dirty="0">
              <a:solidFill>
                <a:srgbClr val="C00000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838200" y="1690688"/>
            <a:ext cx="8999507" cy="0"/>
          </a:xfrm>
          <a:prstGeom prst="line">
            <a:avLst/>
          </a:prstGeom>
          <a:ln w="127000" cap="rnd">
            <a:solidFill>
              <a:srgbClr val="90292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5"/>
          <p:cNvSpPr txBox="1">
            <a:spLocks/>
          </p:cNvSpPr>
          <p:nvPr/>
        </p:nvSpPr>
        <p:spPr>
          <a:xfrm>
            <a:off x="6172200" y="4001294"/>
            <a:ext cx="5181600" cy="22145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12" name="Content Placeholder 4"/>
          <p:cNvSpPr txBox="1">
            <a:spLocks/>
          </p:cNvSpPr>
          <p:nvPr/>
        </p:nvSpPr>
        <p:spPr>
          <a:xfrm>
            <a:off x="990600" y="1978025"/>
            <a:ext cx="4862804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GB" sz="3200" b="1" dirty="0">
              <a:latin typeface="Century Gothic" panose="020B050202020202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8B8AA78-3991-4852-8C8A-B8AE83E2F307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4790" y="165792"/>
            <a:ext cx="1312474" cy="1309511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D5E5AD7-AD53-4A2C-A433-9602CA96D2D1}"/>
              </a:ext>
            </a:extLst>
          </p:cNvPr>
          <p:cNvSpPr txBox="1"/>
          <p:nvPr/>
        </p:nvSpPr>
        <p:spPr>
          <a:xfrm>
            <a:off x="838200" y="2277744"/>
            <a:ext cx="609452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2400" dirty="0">
                <a:latin typeface="Century Gothic" panose="020B0502020202020204" pitchFamily="34" charset="0"/>
              </a:rPr>
              <a:t>Some subjects are too similar for students to study both. </a:t>
            </a:r>
          </a:p>
          <a:p>
            <a:pPr marL="0" indent="0">
              <a:buNone/>
            </a:pPr>
            <a:endParaRPr lang="en-GB" sz="24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2400" dirty="0">
                <a:latin typeface="Century Gothic" panose="020B0502020202020204" pitchFamily="34" charset="0"/>
              </a:rPr>
              <a:t>Combinations which are not allowed are:</a:t>
            </a:r>
          </a:p>
          <a:p>
            <a:pPr marL="0" indent="0">
              <a:buNone/>
            </a:pPr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</a:rPr>
              <a:t>Art and Textiles/Design</a:t>
            </a:r>
          </a:p>
        </p:txBody>
      </p:sp>
    </p:spTree>
    <p:extLst>
      <p:ext uri="{BB962C8B-B14F-4D97-AF65-F5344CB8AC3E}">
        <p14:creationId xmlns:p14="http://schemas.microsoft.com/office/powerpoint/2010/main" val="29106259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C00000"/>
                </a:solidFill>
              </a:rPr>
              <a:t>Popular Subjects/Class Sizes</a:t>
            </a:r>
            <a:endParaRPr lang="en-GB" b="1" dirty="0">
              <a:solidFill>
                <a:srgbClr val="C00000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838200" y="1690688"/>
            <a:ext cx="8999507" cy="0"/>
          </a:xfrm>
          <a:prstGeom prst="line">
            <a:avLst/>
          </a:prstGeom>
          <a:ln w="127000" cap="rnd">
            <a:solidFill>
              <a:srgbClr val="90292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5"/>
          <p:cNvSpPr txBox="1">
            <a:spLocks/>
          </p:cNvSpPr>
          <p:nvPr/>
        </p:nvSpPr>
        <p:spPr>
          <a:xfrm>
            <a:off x="6172200" y="4001294"/>
            <a:ext cx="5181600" cy="22145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12" name="Content Placeholder 4"/>
          <p:cNvSpPr txBox="1">
            <a:spLocks/>
          </p:cNvSpPr>
          <p:nvPr/>
        </p:nvSpPr>
        <p:spPr>
          <a:xfrm>
            <a:off x="990600" y="1978025"/>
            <a:ext cx="4862804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GB" sz="3200" b="1" dirty="0">
              <a:latin typeface="Century Gothic" panose="020B050202020202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8B8AA78-3991-4852-8C8A-B8AE83E2F307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4790" y="165792"/>
            <a:ext cx="1312474" cy="1309511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D5E5AD7-AD53-4A2C-A433-9602CA96D2D1}"/>
              </a:ext>
            </a:extLst>
          </p:cNvPr>
          <p:cNvSpPr txBox="1"/>
          <p:nvPr/>
        </p:nvSpPr>
        <p:spPr>
          <a:xfrm>
            <a:off x="838200" y="2277744"/>
            <a:ext cx="609452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2400" dirty="0">
                <a:latin typeface="Century Gothic" panose="020B0502020202020204" pitchFamily="34" charset="0"/>
              </a:rPr>
              <a:t>Some subjects are highly popular and will often be over-selected. Other subjects may have smaller group sizes. We therefore would not recommend selecting any of the below as </a:t>
            </a:r>
            <a:r>
              <a:rPr lang="en-GB" sz="2400" i="1" dirty="0">
                <a:latin typeface="Century Gothic" panose="020B0502020202020204" pitchFamily="34" charset="0"/>
              </a:rPr>
              <a:t>Reserve</a:t>
            </a:r>
            <a:r>
              <a:rPr lang="en-GB" sz="2400" dirty="0">
                <a:latin typeface="Century Gothic" panose="020B0502020202020204" pitchFamily="34" charset="0"/>
              </a:rPr>
              <a:t> options:</a:t>
            </a:r>
          </a:p>
          <a:p>
            <a:pPr marL="0" indent="0">
              <a:buNone/>
            </a:pPr>
            <a:endParaRPr lang="en-GB" sz="24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2400" dirty="0">
                <a:latin typeface="Century Gothic" panose="020B0502020202020204" pitchFamily="34" charset="0"/>
              </a:rPr>
              <a:t>Sociology</a:t>
            </a:r>
          </a:p>
          <a:p>
            <a:pPr marL="0" indent="0">
              <a:buNone/>
            </a:pPr>
            <a:r>
              <a:rPr lang="en-GB" sz="2400" dirty="0">
                <a:latin typeface="Century Gothic" panose="020B0502020202020204" pitchFamily="34" charset="0"/>
              </a:rPr>
              <a:t>Design</a:t>
            </a:r>
          </a:p>
        </p:txBody>
      </p:sp>
    </p:spTree>
    <p:extLst>
      <p:ext uri="{BB962C8B-B14F-4D97-AF65-F5344CB8AC3E}">
        <p14:creationId xmlns:p14="http://schemas.microsoft.com/office/powerpoint/2010/main" val="293419434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C00000"/>
                </a:solidFill>
              </a:rPr>
              <a:t>EBACC Choices</a:t>
            </a:r>
            <a:endParaRPr lang="en-GB" b="1" dirty="0">
              <a:solidFill>
                <a:srgbClr val="C00000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838200" y="1690688"/>
            <a:ext cx="8999507" cy="0"/>
          </a:xfrm>
          <a:prstGeom prst="line">
            <a:avLst/>
          </a:prstGeom>
          <a:ln w="127000" cap="rnd">
            <a:solidFill>
              <a:srgbClr val="90292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5"/>
          <p:cNvSpPr txBox="1">
            <a:spLocks/>
          </p:cNvSpPr>
          <p:nvPr/>
        </p:nvSpPr>
        <p:spPr>
          <a:xfrm>
            <a:off x="6172200" y="4001294"/>
            <a:ext cx="5181600" cy="22145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12" name="Content Placeholder 4"/>
          <p:cNvSpPr txBox="1">
            <a:spLocks/>
          </p:cNvSpPr>
          <p:nvPr/>
        </p:nvSpPr>
        <p:spPr>
          <a:xfrm>
            <a:off x="990600" y="1978025"/>
            <a:ext cx="4862804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GB" sz="3200" b="1" dirty="0">
              <a:latin typeface="Century Gothic" panose="020B050202020202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8B8AA78-3991-4852-8C8A-B8AE83E2F307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4790" y="165792"/>
            <a:ext cx="1312474" cy="1309511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167302E-95B4-40E7-9E44-84038D244DAA}"/>
              </a:ext>
            </a:extLst>
          </p:cNvPr>
          <p:cNvSpPr txBox="1"/>
          <p:nvPr/>
        </p:nvSpPr>
        <p:spPr>
          <a:xfrm>
            <a:off x="838200" y="2690336"/>
            <a:ext cx="733813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To achieve the EBACC students must also choose </a:t>
            </a:r>
            <a:r>
              <a:rPr lang="en-GB" sz="2400" b="1" dirty="0">
                <a:latin typeface="Century Gothic" panose="020B0502020202020204" pitchFamily="34" charset="0"/>
              </a:rPr>
              <a:t>French or Latin</a:t>
            </a:r>
            <a:r>
              <a:rPr lang="en-GB" sz="2400" dirty="0">
                <a:latin typeface="Century Gothic" panose="020B0502020202020204" pitchFamily="34" charset="0"/>
              </a:rPr>
              <a:t> and </a:t>
            </a:r>
            <a:r>
              <a:rPr lang="en-GB" sz="2400" b="1" dirty="0">
                <a:latin typeface="Century Gothic" panose="020B0502020202020204" pitchFamily="34" charset="0"/>
              </a:rPr>
              <a:t>achieve grades 5+.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</a:rPr>
              <a:t>The EBACC is useful for going on to study at University, particularly the top Universities and Russell Group Universities.</a:t>
            </a:r>
          </a:p>
        </p:txBody>
      </p:sp>
    </p:spTree>
    <p:extLst>
      <p:ext uri="{BB962C8B-B14F-4D97-AF65-F5344CB8AC3E}">
        <p14:creationId xmlns:p14="http://schemas.microsoft.com/office/powerpoint/2010/main" val="4604202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8200" y="212725"/>
            <a:ext cx="10515600" cy="1325563"/>
          </a:xfrm>
        </p:spPr>
        <p:txBody>
          <a:bodyPr/>
          <a:lstStyle/>
          <a:p>
            <a:r>
              <a:rPr lang="en-GB" b="1" dirty="0">
                <a:solidFill>
                  <a:srgbClr val="C00000"/>
                </a:solidFill>
              </a:rPr>
              <a:t>The rest of the evening:</a:t>
            </a:r>
            <a:endParaRPr lang="en-GB" b="1" dirty="0">
              <a:solidFill>
                <a:srgbClr val="C00000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838200" y="1538288"/>
            <a:ext cx="8999507" cy="0"/>
          </a:xfrm>
          <a:prstGeom prst="line">
            <a:avLst/>
          </a:prstGeom>
          <a:ln w="127000" cap="rnd">
            <a:solidFill>
              <a:srgbClr val="90292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5"/>
          <p:cNvSpPr txBox="1">
            <a:spLocks/>
          </p:cNvSpPr>
          <p:nvPr/>
        </p:nvSpPr>
        <p:spPr>
          <a:xfrm>
            <a:off x="6172200" y="4001294"/>
            <a:ext cx="5181600" cy="22145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12" name="Content Placeholder 4"/>
          <p:cNvSpPr txBox="1">
            <a:spLocks/>
          </p:cNvSpPr>
          <p:nvPr/>
        </p:nvSpPr>
        <p:spPr>
          <a:xfrm>
            <a:off x="990600" y="1978025"/>
            <a:ext cx="4862804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GB" sz="3200" b="1" dirty="0">
              <a:latin typeface="Century Gothic" panose="020B050202020202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8B8AA78-3991-4852-8C8A-B8AE83E2F307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4790" y="13392"/>
            <a:ext cx="1312474" cy="1309511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707353E-3947-43C2-BDF5-0EDB7D27F22A}"/>
              </a:ext>
            </a:extLst>
          </p:cNvPr>
          <p:cNvSpPr txBox="1"/>
          <p:nvPr/>
        </p:nvSpPr>
        <p:spPr>
          <a:xfrm>
            <a:off x="961868" y="1738768"/>
            <a:ext cx="1070539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dirty="0">
                <a:latin typeface="Century Gothic" panose="020B0502020202020204" pitchFamily="34" charset="0"/>
              </a:rPr>
              <a:t>Subject videos are now available to view for students and parents.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274BEB7-2FB8-9A36-B1CD-EA9CB1356E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2291" y="2234585"/>
            <a:ext cx="9207417" cy="4334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6465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1077</TotalTime>
  <Words>941</Words>
  <Application>Microsoft Office PowerPoint</Application>
  <PresentationFormat>Widescreen</PresentationFormat>
  <Paragraphs>141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3" baseType="lpstr">
      <vt:lpstr>Arial</vt:lpstr>
      <vt:lpstr>Calibri</vt:lpstr>
      <vt:lpstr>Calibri Light</vt:lpstr>
      <vt:lpstr>Century Gothic</vt:lpstr>
      <vt:lpstr>GDS Transport</vt:lpstr>
      <vt:lpstr>Montserrat</vt:lpstr>
      <vt:lpstr>NSPCC-Regular</vt:lpstr>
      <vt:lpstr>Symbol</vt:lpstr>
      <vt:lpstr>Office Theme</vt:lpstr>
      <vt:lpstr>Options Choices at Key Stage 4</vt:lpstr>
      <vt:lpstr>PowerPoint Presentation</vt:lpstr>
      <vt:lpstr>PowerPoint Presentation</vt:lpstr>
      <vt:lpstr>GCSE Exams</vt:lpstr>
      <vt:lpstr>Why your support matters</vt:lpstr>
      <vt:lpstr>Attendance</vt:lpstr>
      <vt:lpstr>Attendance</vt:lpstr>
      <vt:lpstr>The Importance of GCSEs</vt:lpstr>
      <vt:lpstr>KS4 – Broad and Appropriate Courses  Which Allow Students to be Successful</vt:lpstr>
      <vt:lpstr>Our Core Principles and Values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Process – Key Dates and Information</vt:lpstr>
      <vt:lpstr>Choices – An important decision</vt:lpstr>
      <vt:lpstr>Compulsory Subjects</vt:lpstr>
      <vt:lpstr>Optional Subjects</vt:lpstr>
      <vt:lpstr>PowerPoint Presentation</vt:lpstr>
      <vt:lpstr>Overlap Subjects</vt:lpstr>
      <vt:lpstr>Popular Subjects/Class Sizes</vt:lpstr>
      <vt:lpstr>EBACC Choices</vt:lpstr>
      <vt:lpstr>The rest of the evening: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Subject Name -  Level</dc:title>
  <dc:creator>Dave Young</dc:creator>
  <cp:lastModifiedBy>Jake Grimwood</cp:lastModifiedBy>
  <cp:revision>58</cp:revision>
  <dcterms:created xsi:type="dcterms:W3CDTF">2018-01-08T16:10:43Z</dcterms:created>
  <dcterms:modified xsi:type="dcterms:W3CDTF">2025-01-26T14:26:48Z</dcterms:modified>
</cp:coreProperties>
</file>